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91" r:id="rId28"/>
    <p:sldId id="492" r:id="rId29"/>
    <p:sldId id="494" r:id="rId30"/>
    <p:sldId id="497" r:id="rId31"/>
    <p:sldId id="499" r:id="rId32"/>
    <p:sldId id="500" r:id="rId33"/>
    <p:sldId id="503" r:id="rId34"/>
    <p:sldId id="501" r:id="rId35"/>
    <p:sldId id="504" r:id="rId36"/>
    <p:sldId id="505" r:id="rId37"/>
    <p:sldId id="502" r:id="rId38"/>
    <p:sldId id="426" r:id="rId39"/>
    <p:sldId id="405" r:id="rId40"/>
    <p:sldId id="293" r:id="rId41"/>
    <p:sldId id="306" r:id="rId42"/>
    <p:sldId id="484" r:id="rId43"/>
    <p:sldId id="464" r:id="rId44"/>
    <p:sldId id="465" r:id="rId45"/>
    <p:sldId id="471" r:id="rId46"/>
    <p:sldId id="483" r:id="rId47"/>
    <p:sldId id="496" r:id="rId48"/>
    <p:sldId id="498" r:id="rId4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varScale="1">
        <p:scale>
          <a:sx n="72" d="100"/>
          <a:sy n="72" d="100"/>
        </p:scale>
        <p:origin x="1363" y="4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20/08/2023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20/08/2023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Regressão_de_preços_de_residências.ipynb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a:t>
            </a:r>
            <a:r>
              <a:rPr lang="pt-BR" dirty="0" err="1"/>
              <a:t>exercises</a:t>
            </a:r>
            <a:r>
              <a:rPr lang="pt-BR" dirty="0"/>
              <a:t>/</a:t>
            </a:r>
            <a:r>
              <a:rPr lang="pt-BR" dirty="0" err="1"/>
              <a:t>Exercício_Regressão_Sem_Escalonamento.ipynb</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https://colab.research.google.com/github/zz4fap/tp557-iot-ml/blob/master/</a:t>
            </a:r>
            <a:r>
              <a:rPr lang="pt-BR" dirty="0" err="1"/>
              <a:t>exercises</a:t>
            </a:r>
            <a:r>
              <a:rPr lang="pt-BR" dirty="0"/>
              <a:t>/</a:t>
            </a:r>
            <a:r>
              <a:rPr lang="pt-BR" dirty="0" err="1"/>
              <a:t>Exercício_Otimização_Hiperparamétrica.ipynb</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emf"/><Relationship Id="rId7"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4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76.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76.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100.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4975123" y="1825624"/>
                <a:ext cx="7035902" cy="5032375"/>
              </a:xfrm>
            </p:spPr>
            <p:txBody>
              <a:bodyPr>
                <a:normAutofit fontScale="92500" lnSpcReduction="1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4975123" y="1825624"/>
                <a:ext cx="7035902" cy="5032375"/>
              </a:xfrm>
              <a:blipFill>
                <a:blip r:embed="rId2"/>
                <a:stretch>
                  <a:fillRect l="-1300" t="-2421" r="-2080"/>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Softmax,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vantagens são a sua simplicidade e eficiência computacional. </a:t>
                </a: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fontScale="92500"/>
          </a:bodyPr>
          <a:lstStyle/>
          <a:p>
            <a:r>
              <a:rPr lang="pt-BR" b="0" i="0" dirty="0">
                <a:effectLst/>
              </a:rPr>
              <a:t>Ela é computacionalmente eficiente de calcular e ajuda a resolver o problema do desaparecimento de gradiente, que ocorre com funções de ativação como a sigmoide e tangente hiperbólica quando usadas em redes profundas. </a:t>
            </a:r>
          </a:p>
          <a:p>
            <a:r>
              <a:rPr lang="pt-BR" b="0" i="0" dirty="0">
                <a:effectLst/>
              </a:rPr>
              <a:t>Além disso, 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0" i="0" dirty="0">
                <a:effectLst/>
              </a:rPr>
              <a:t>Redes compostas apenas por neurônios com funções de ativação linear seriam limitadas a modelar relacionamentos lineares entre os dados de entrada e saída.</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0" i="0" dirty="0" err="1">
                <a:effectLst/>
              </a:rPr>
              <a:t>ReLU</a:t>
            </a:r>
            <a:r>
              <a:rPr lang="pt-BR" b="0" i="0" dirty="0">
                <a:effectLst/>
              </a:rPr>
              <a:t> agonizante.</a:t>
            </a:r>
          </a:p>
          <a:p>
            <a:r>
              <a:rPr lang="pt-BR" b="0" i="0" dirty="0">
                <a:effectLst/>
              </a:rPr>
              <a:t>Esse problema ocorre quando um grande número de neurônios em uma rede neural tem saída igual a zero durante o treinamento e não conseguem atualizar seus pesos durante a retropropagação. </a:t>
            </a:r>
          </a:p>
          <a:p>
            <a:r>
              <a:rPr lang="pt-BR" b="0" i="0" dirty="0">
                <a:effectLst/>
              </a:rPr>
              <a:t>Para mitigar esse problema, foram propostas algumas variantes como a </a:t>
            </a:r>
            <a:r>
              <a:rPr lang="pt-BR" b="0" i="0" dirty="0" err="1">
                <a:effectLst/>
              </a:rPr>
              <a:t>Leaky</a:t>
            </a:r>
            <a:r>
              <a:rPr lang="pt-BR" b="0" i="0" dirty="0">
                <a:effectLst/>
              </a:rPr>
              <a:t> </a:t>
            </a:r>
            <a:r>
              <a:rPr lang="pt-BR" b="0" i="0" dirty="0" err="1">
                <a:effectLst/>
              </a:rPr>
              <a:t>ReLU</a:t>
            </a:r>
            <a:r>
              <a:rPr lang="pt-BR" b="0" i="0" dirty="0">
                <a:effectLst/>
              </a:rPr>
              <a:t>, </a:t>
            </a:r>
            <a:r>
              <a:rPr lang="pt-BR" b="0" i="0" dirty="0" err="1">
                <a:effectLst/>
              </a:rPr>
              <a:t>Parametric</a:t>
            </a:r>
            <a:r>
              <a:rPr lang="pt-BR" b="0" i="0" dirty="0">
                <a:effectLst/>
              </a:rPr>
              <a:t> </a:t>
            </a:r>
            <a:r>
              <a:rPr lang="pt-BR" b="0" i="0" dirty="0" err="1">
                <a:effectLst/>
              </a:rPr>
              <a:t>ReLU</a:t>
            </a:r>
            <a:r>
              <a:rPr lang="pt-BR" dirty="0"/>
              <a:t>,</a:t>
            </a:r>
            <a:r>
              <a:rPr lang="pt-BR" b="0" i="0" dirty="0">
                <a:effectLst/>
              </a:rPr>
              <a:t> </a:t>
            </a:r>
            <a:r>
              <a:rPr lang="pt-BR" b="0" i="0" dirty="0" err="1">
                <a:effectLst/>
              </a:rPr>
              <a:t>Exponential</a:t>
            </a:r>
            <a:r>
              <a:rPr lang="pt-BR" b="0" i="0" dirty="0">
                <a:effectLst/>
              </a:rPr>
              <a:t> Linear </a:t>
            </a:r>
            <a:r>
              <a:rPr lang="pt-BR" b="0" i="0" dirty="0" err="1">
                <a:effectLst/>
              </a:rPr>
              <a:t>Units</a:t>
            </a:r>
            <a:r>
              <a:rPr lang="pt-BR" b="0" i="0" dirty="0">
                <a:effectLst/>
              </a:rPr>
              <a:t> (ELU) e </a:t>
            </a:r>
            <a:r>
              <a:rPr lang="pt-BR" b="0" i="0" dirty="0" err="1">
                <a:effectLst/>
              </a:rPr>
              <a:t>Gaussian</a:t>
            </a:r>
            <a:r>
              <a:rPr lang="pt-BR" b="0" i="0" dirty="0">
                <a:effectLst/>
              </a:rPr>
              <a:t> </a:t>
            </a:r>
            <a:r>
              <a:rPr lang="pt-BR" b="0" i="0" dirty="0" err="1">
                <a:effectLst/>
              </a:rPr>
              <a:t>Error</a:t>
            </a:r>
            <a:r>
              <a:rPr lang="pt-BR" b="0" i="0" dirty="0">
                <a:effectLst/>
              </a:rPr>
              <a:t> Linear Unit (GELU). </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4"/>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5"/>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6"/>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7"/>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6"/>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8"/>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effectLst/>
              </a:rPr>
              <a:t>camada de saída</a:t>
            </a:r>
            <a:r>
              <a:rPr lang="pt-BR" b="0" i="0" dirty="0">
                <a:effectLst/>
              </a:rPr>
              <a:t> de redes neurais usadas para tarefas de </a:t>
            </a:r>
            <a:r>
              <a:rPr lang="pt-BR" b="1" i="1" dirty="0">
                <a:effectLst/>
              </a:rPr>
              <a:t>classificação</a:t>
            </a:r>
            <a:r>
              <a:rPr lang="pt-BR" b="0" i="0" dirty="0">
                <a:effectLst/>
              </a:rPr>
              <a:t>, onde a rede precisa </a:t>
            </a:r>
            <a:r>
              <a:rPr lang="pt-BR" b="1" i="1" dirty="0">
                <a:effectLst/>
              </a:rPr>
              <a:t>atribuir</a:t>
            </a:r>
            <a:r>
              <a:rPr lang="pt-BR" b="0" i="0" dirty="0">
                <a:effectLst/>
              </a:rPr>
              <a:t> uma </a:t>
            </a:r>
            <a:r>
              <a:rPr lang="pt-BR" b="1" i="1" dirty="0">
                <a:effectLst/>
              </a:rPr>
              <a:t>probabilidade</a:t>
            </a:r>
            <a:r>
              <a:rPr lang="pt-BR" b="0" i="0" dirty="0">
                <a:effectLst/>
              </a:rPr>
              <a:t> </a:t>
            </a:r>
            <a:r>
              <a:rPr lang="pt-BR" b="1" i="1" dirty="0">
                <a:effectLst/>
              </a:rPr>
              <a:t>para cada classe </a:t>
            </a:r>
            <a:r>
              <a:rPr lang="pt-BR" b="0" i="0" dirty="0">
                <a:effectLst/>
              </a:rPr>
              <a:t>possível.</a:t>
            </a:r>
          </a:p>
          <a:p>
            <a:r>
              <a:rPr lang="pt-BR" dirty="0"/>
              <a:t>T</a:t>
            </a:r>
            <a:r>
              <a:rPr lang="pt-BR" b="0" i="0" dirty="0">
                <a:effectLst/>
              </a:rPr>
              <a:t>ransforma um vetor de valores em uma distribuição de probabilidades.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dirty="0">
                    <a:solidFill>
                      <a:schemeClr val="tx1"/>
                    </a:solidFill>
                  </a:rPr>
                  <a:t>A função o</a:t>
                </a:r>
                <a:r>
                  <a:rPr lang="pt-BR" b="0" i="0" dirty="0">
                    <a:solidFill>
                      <a:schemeClr val="tx1"/>
                    </a:solidFill>
                    <a:effectLst/>
                  </a:rPr>
                  <a:t>pera da seguinte maneira: dada um vetor de valores de ativação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ela calcula a exponencial de cada valor, normaliza essas exponenciais dividindo-as pela soma de todas as exponenciais e, assim, gera uma distribuição de probabilidades entre 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282812" y="1825624"/>
                <a:ext cx="5781369" cy="5032375"/>
              </a:xfrm>
              <a:blipFill>
                <a:blip r:embed="rId2"/>
                <a:stretch>
                  <a:fillRect l="-1899" t="-1937" r="-2426"/>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258833" cy="276999"/>
          </a:xfrm>
          <a:prstGeom prst="rect">
            <a:avLst/>
          </a:prstGeom>
          <a:noFill/>
        </p:spPr>
        <p:txBody>
          <a:bodyPr wrap="square">
            <a:spAutoFit/>
          </a:bodyPr>
          <a:lstStyle/>
          <a:p>
            <a:r>
              <a:rPr lang="pt-BR" sz="1200" b="0" i="1" dirty="0">
                <a:effectLst/>
              </a:rPr>
              <a:t>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b="0" i="0" dirty="0">
                <a:effectLst/>
              </a:rPr>
              <a:t>Ela garante que as saídas estejam no intervalo entre 0 e 1, e a soma de todas as saídas seja igual a 1, tornando-as interpretáveis como probabilidades.</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uma entrada pertencer a cada classe possível.</a:t>
            </a:r>
          </a:p>
          <a:p>
            <a:pPr lvl="1">
              <a:buFont typeface="Wingdings" panose="05000000000000000000" pitchFamily="2" charset="2"/>
              <a:buChar char="§"/>
            </a:pPr>
            <a:r>
              <a:rPr lang="pt-BR"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ajusta </a:t>
            </a:r>
            <a:r>
              <a:rPr lang="pt-BR" dirty="0" err="1"/>
              <a:t>adaptativamente</a:t>
            </a:r>
            <a:r>
              <a:rPr lang="pt-BR" dirty="0"/>
              <a:t> </a:t>
            </a:r>
            <a:r>
              <a:rPr lang="pt-BR" b="1" i="1" dirty="0"/>
              <a:t>os passos de aprendizagem</a:t>
            </a:r>
            <a:r>
              <a:rPr lang="pt-BR" dirty="0"/>
              <a:t> dependendo do histórico de gradientes passados, acelerando a convergência do algoritmo.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4082902"/>
            <a:ext cx="11049000" cy="2775097"/>
          </a:xfrm>
        </p:spPr>
        <p:txBody>
          <a:bodyPr>
            <a:normAutofit fontScale="92500" lnSpcReduction="20000"/>
          </a:bodyPr>
          <a:lstStyle/>
          <a:p>
            <a:r>
              <a:rPr lang="pt-BR" dirty="0"/>
              <a:t>Como função de erro (i.e., </a:t>
            </a:r>
            <a:r>
              <a:rPr lang="pt-BR" i="1" dirty="0" err="1"/>
              <a:t>loss</a:t>
            </a:r>
            <a:r>
              <a:rPr lang="pt-BR" dirty="0"/>
              <a:t>), usaremos a função conhecida como entropia cruzada categórica esparsa.</a:t>
            </a:r>
          </a:p>
          <a:p>
            <a:r>
              <a:rPr lang="pt-BR" dirty="0">
                <a:solidFill>
                  <a:srgbClr val="374151"/>
                </a:solidFill>
                <a:latin typeface="Söhne"/>
              </a:rPr>
              <a:t>Não usamos o</a:t>
            </a:r>
            <a:r>
              <a:rPr lang="pt-BR" b="0" i="0" dirty="0">
                <a:solidFill>
                  <a:srgbClr val="374151"/>
                </a:solidFill>
                <a:effectLst/>
                <a:latin typeface="Söhne"/>
              </a:rPr>
              <a:t> MSE pois ele é uma métrica usada em problemas de regressão, onde queremos prever valores contínuos. </a:t>
            </a:r>
          </a:p>
          <a:p>
            <a:r>
              <a:rPr lang="pt-BR" b="0" i="0" dirty="0">
                <a:solidFill>
                  <a:srgbClr val="374151"/>
                </a:solidFill>
                <a:effectLst/>
                <a:latin typeface="Söhne"/>
              </a:rPr>
              <a:t>No entanto, em problemas de classificação, as saídas são categóricas (pertencem a diferentes classes) e muitas vezes codificadas como vetores "</a:t>
            </a:r>
            <a:r>
              <a:rPr lang="pt-BR" b="0" i="0" dirty="0" err="1">
                <a:solidFill>
                  <a:srgbClr val="374151"/>
                </a:solidFill>
                <a:effectLst/>
                <a:latin typeface="Söhne"/>
              </a:rPr>
              <a:t>one</a:t>
            </a:r>
            <a:r>
              <a:rPr lang="pt-BR" b="0" i="0" dirty="0">
                <a:solidFill>
                  <a:srgbClr val="374151"/>
                </a:solidFill>
                <a:effectLst/>
                <a:latin typeface="Söhne"/>
              </a:rPr>
              <a:t>-hot".</a:t>
            </a:r>
          </a:p>
          <a:p>
            <a:r>
              <a:rPr lang="pt-BR" dirty="0">
                <a:solidFill>
                  <a:srgbClr val="374151"/>
                </a:solidFill>
                <a:latin typeface="Söhne"/>
              </a:rPr>
              <a:t>Nesses casos, usamos </a:t>
            </a:r>
            <a:r>
              <a:rPr lang="pt-BR" b="0" i="0" dirty="0">
                <a:solidFill>
                  <a:srgbClr val="374151"/>
                </a:solidFill>
                <a:effectLst/>
                <a:latin typeface="Söhne"/>
              </a:rPr>
              <a:t>entropia cruzada categórica.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200" y="1825624"/>
                <a:ext cx="11112796" cy="5032375"/>
              </a:xfrm>
            </p:spPr>
            <p:txBody>
              <a:bodyPr>
                <a:normAutofit/>
              </a:bodyPr>
              <a:lstStyle/>
              <a:p>
                <a:r>
                  <a:rPr lang="pt-BR" dirty="0"/>
                  <a:t>M</a:t>
                </a:r>
                <a:r>
                  <a:rPr lang="pt-BR" b="0" i="0" dirty="0">
                    <a:effectLst/>
                  </a:rPr>
                  <a:t>étrica frequentemente utilizada para avaliar o desempenho de modelos de classificação </a:t>
                </a:r>
                <a:r>
                  <a:rPr lang="pt-BR" b="0" i="0" dirty="0" err="1">
                    <a:effectLst/>
                  </a:rPr>
                  <a:t>multiclasse</a:t>
                </a:r>
                <a:r>
                  <a:rPr lang="pt-BR" b="0" i="0" dirty="0">
                    <a:effectLst/>
                  </a:rPr>
                  <a:t>. </a:t>
                </a:r>
              </a:p>
              <a:p>
                <a:r>
                  <a:rPr lang="pt-BR" b="0" i="0" dirty="0">
                    <a:effectLst/>
                  </a:rPr>
                  <a:t>Ela mede a diferença entre as distribuições de probabilidade previstas pelo modelo e as distribuições reais dos rótulos das classes.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e>
                                  </m:d>
                                </m:e>
                              </m:func>
                            </m:e>
                          </m:nary>
                        </m:e>
                      </m:nary>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com </a:t>
                </a:r>
                <a:r>
                  <a:rPr lang="pt-BR"/>
                  <a:t>os </a:t>
                </a:r>
                <a:r>
                  <a:rPr lang="pt-BR" b="1" i="1"/>
                  <a:t>pesos</a:t>
                </a:r>
                <a:r>
                  <a:rPr lang="pt-BR"/>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é o </a:t>
                </a:r>
                <a14:m>
                  <m:oMath xmlns:m="http://schemas.openxmlformats.org/officeDocument/2006/math">
                    <m:r>
                      <a:rPr lang="pt-BR" i="1">
                        <a:latin typeface="Cambria Math" panose="02040503050406030204" pitchFamily="18" charset="0"/>
                      </a:rPr>
                      <m:t>𝑖</m:t>
                    </m:r>
                  </m:oMath>
                </a14:m>
                <a:r>
                  <a:rPr lang="pt-BR" dirty="0"/>
                  <a:t>-ésimo valor esperado.  q-</a:t>
                </a:r>
                <a:r>
                  <a:rPr lang="pt-BR" dirty="0" err="1"/>
                  <a:t>ésima</a:t>
                </a:r>
                <a:r>
                  <a:rPr lang="pt-BR" dirty="0"/>
                  <a:t> saída do modelo para o </a:t>
                </a:r>
                <a:r>
                  <a:rPr lang="pt-BR" dirty="0" err="1"/>
                  <a:t>n-ésimo</a:t>
                </a:r>
                <a:r>
                  <a:rPr lang="pt-BR" dirty="0"/>
                  <a:t> exemplo de entrada.</a:t>
                </a:r>
              </a:p>
            </p:txBody>
          </p:sp>
        </mc:Choice>
        <mc:Fallback>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200" y="1825624"/>
                <a:ext cx="11112796" cy="5032375"/>
              </a:xfrm>
              <a:blipFill>
                <a:blip r:embed="rId2"/>
                <a:stretch>
                  <a:fillRect l="-1153" t="-1937" r="-1592"/>
                </a:stretch>
              </a:blipFill>
            </p:spPr>
            <p:txBody>
              <a:bodyPr/>
              <a:lstStyle/>
              <a:p>
                <a:r>
                  <a:rPr lang="pt-BR">
                    <a:noFill/>
                  </a:rPr>
                  <a:t> </a:t>
                </a:r>
              </a:p>
            </p:txBody>
          </p:sp>
        </mc:Fallback>
      </mc:AlternateContent>
    </p:spTree>
    <p:extLst>
      <p:ext uri="{BB962C8B-B14F-4D97-AF65-F5344CB8AC3E}">
        <p14:creationId xmlns:p14="http://schemas.microsoft.com/office/powerpoint/2010/main" val="18840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a:t>
            </a:r>
            <a:endParaRPr lang="pt-BR" dirty="0"/>
          </a:p>
        </p:txBody>
      </p:sp>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6475228" y="1825625"/>
            <a:ext cx="4878572" cy="4351338"/>
          </a:xfrm>
        </p:spPr>
        <p:txBody>
          <a:bodyPr>
            <a:normAutofit lnSpcReduction="10000"/>
          </a:bodyPr>
          <a:lstStyle/>
          <a:p>
            <a:r>
              <a:rPr lang="pt-BR" b="0" i="0" dirty="0">
                <a:effectLst/>
              </a:rPr>
              <a:t>Durante o treinamento do modelo, o objetivo é minimizar a entropia cruzada categórica, ou seja, fazer com que as probabilidades previstas pelo modelo se aproximem ao máximo dos rótulos verdadeiros das classes. </a:t>
            </a:r>
          </a:p>
          <a:p>
            <a:r>
              <a:rPr lang="pt-BR" b="0" i="0" dirty="0">
                <a:effectLst/>
              </a:rPr>
              <a:t>Isso resulta em um ajuste mais preciso do modelo aos dados de treinamento.</a:t>
            </a:r>
            <a:endParaRPr lang="pt-BR" dirty="0"/>
          </a:p>
          <a:p>
            <a:endParaRPr lang="pt-BR" dirty="0"/>
          </a:p>
        </p:txBody>
      </p:sp>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38E75956-B8CE-ADD1-91C0-097863FC1F06}"/>
                  </a:ext>
                </a:extLst>
              </p:cNvPr>
              <p:cNvSpPr txBox="1"/>
              <p:nvPr/>
            </p:nvSpPr>
            <p:spPr>
              <a:xfrm>
                <a:off x="-502388" y="2749710"/>
                <a:ext cx="6097772" cy="1060868"/>
              </a:xfrm>
              <a:prstGeom prst="rect">
                <a:avLst/>
              </a:prstGeom>
              <a:noFill/>
            </p:spPr>
            <p:txBody>
              <a:bodyPr wrap="square">
                <a:spAutoFit/>
              </a:bodyPr>
              <a:lstStyle/>
              <a:p>
                <a:r>
                  <a:rPr lang="pt-BR" dirty="0"/>
                  <a:t>Usando-se a codificação </a:t>
                </a:r>
                <a:r>
                  <a:rPr lang="pt-BR" b="1" i="1" dirty="0"/>
                  <a:t>one-hot</a:t>
                </a:r>
                <a:r>
                  <a:rPr lang="pt-BR" dirty="0"/>
                  <a:t>, a equação anterior pode ser re-escrita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oMath>
                </a14:m>
                <a:r>
                  <a:rPr lang="pt-BR" i="1" dirty="0"/>
                  <a:t>,</a:t>
                </a:r>
              </a:p>
            </p:txBody>
          </p:sp>
        </mc:Choice>
        <mc:Fallback>
          <p:sp>
            <p:nvSpPr>
              <p:cNvPr id="7" name="CaixaDeTexto 6">
                <a:extLst>
                  <a:ext uri="{FF2B5EF4-FFF2-40B4-BE49-F238E27FC236}">
                    <a16:creationId xmlns:a16="http://schemas.microsoft.com/office/drawing/2014/main" id="{38E75956-B8CE-ADD1-91C0-097863FC1F06}"/>
                  </a:ext>
                </a:extLst>
              </p:cNvPr>
              <p:cNvSpPr txBox="1">
                <a:spLocks noRot="1" noChangeAspect="1" noMove="1" noResize="1" noEditPoints="1" noAdjustHandles="1" noChangeArrowheads="1" noChangeShapeType="1" noTextEdit="1"/>
              </p:cNvSpPr>
              <p:nvPr/>
            </p:nvSpPr>
            <p:spPr>
              <a:xfrm>
                <a:off x="-502388" y="2749710"/>
                <a:ext cx="6097772" cy="1060868"/>
              </a:xfrm>
              <a:prstGeom prst="rect">
                <a:avLst/>
              </a:prstGeom>
              <a:blipFill>
                <a:blip r:embed="rId2"/>
                <a:stretch>
                  <a:fillRect l="-900" t="-2874" b="-58046"/>
                </a:stretch>
              </a:blipFill>
            </p:spPr>
            <p:txBody>
              <a:bodyPr/>
              <a:lstStyle/>
              <a:p>
                <a:r>
                  <a:rPr lang="pt-BR">
                    <a:noFill/>
                  </a:rPr>
                  <a:t> </a:t>
                </a:r>
              </a:p>
            </p:txBody>
          </p:sp>
        </mc:Fallback>
      </mc:AlternateContent>
    </p:spTree>
    <p:extLst>
      <p:ext uri="{BB962C8B-B14F-4D97-AF65-F5344CB8AC3E}">
        <p14:creationId xmlns:p14="http://schemas.microsoft.com/office/powerpoint/2010/main" val="704398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 esparsa</a:t>
            </a:r>
            <a:endParaRPr lang="pt-BR" dirty="0"/>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p:txBody>
          <a:bodyPr>
            <a:normAutofit fontScale="92500" lnSpcReduction="10000"/>
          </a:bodyPr>
          <a:lstStyle/>
          <a:p>
            <a:r>
              <a:rPr lang="pt-BR" b="0" i="0" dirty="0">
                <a:solidFill>
                  <a:srgbClr val="374151"/>
                </a:solidFill>
                <a:effectLst/>
              </a:rPr>
              <a:t>variação da função de perda "</a:t>
            </a:r>
            <a:r>
              <a:rPr lang="pt-BR" b="0" i="0" dirty="0" err="1">
                <a:solidFill>
                  <a:srgbClr val="374151"/>
                </a:solidFill>
                <a:effectLst/>
              </a:rPr>
              <a:t>Categorical</a:t>
            </a:r>
            <a:r>
              <a:rPr lang="pt-BR" b="0" i="0" dirty="0">
                <a:solidFill>
                  <a:srgbClr val="374151"/>
                </a:solidFill>
                <a:effectLst/>
              </a:rPr>
              <a:t> Cross-</a:t>
            </a:r>
            <a:r>
              <a:rPr lang="pt-BR" b="0" i="0" dirty="0" err="1">
                <a:solidFill>
                  <a:srgbClr val="374151"/>
                </a:solidFill>
                <a:effectLst/>
              </a:rPr>
              <a:t>Entropy</a:t>
            </a:r>
            <a:r>
              <a:rPr lang="pt-BR" b="0" i="0" dirty="0">
                <a:solidFill>
                  <a:srgbClr val="374151"/>
                </a:solidFill>
                <a:effectLst/>
              </a:rPr>
              <a:t>“ frequentemente usada em problemas de classificação </a:t>
            </a:r>
            <a:r>
              <a:rPr lang="pt-BR" b="0" i="0" dirty="0" err="1">
                <a:solidFill>
                  <a:srgbClr val="374151"/>
                </a:solidFill>
                <a:effectLst/>
              </a:rPr>
              <a:t>multiclasse</a:t>
            </a:r>
            <a:r>
              <a:rPr lang="pt-BR" b="0" i="0" dirty="0">
                <a:solidFill>
                  <a:srgbClr val="374151"/>
                </a:solidFill>
                <a:effectLst/>
              </a:rPr>
              <a:t> onde os rótulos verdadeiros são representados como inteiros em vez de codificação "</a:t>
            </a:r>
            <a:r>
              <a:rPr lang="pt-BR" b="0" i="0" dirty="0" err="1">
                <a:solidFill>
                  <a:srgbClr val="374151"/>
                </a:solidFill>
                <a:effectLst/>
              </a:rPr>
              <a:t>one</a:t>
            </a:r>
            <a:r>
              <a:rPr lang="pt-BR" b="0" i="0" dirty="0">
                <a:solidFill>
                  <a:srgbClr val="374151"/>
                </a:solidFill>
                <a:effectLst/>
              </a:rPr>
              <a:t>-hot". </a:t>
            </a:r>
          </a:p>
          <a:p>
            <a:r>
              <a:rPr lang="pt-BR" b="0" i="0" dirty="0">
                <a:solidFill>
                  <a:srgbClr val="374151"/>
                </a:solidFill>
                <a:effectLst/>
              </a:rPr>
              <a:t>Essa variação é particularmente útil quando se lida com uma grande quantidade de classes.</a:t>
            </a:r>
          </a:p>
          <a:p>
            <a:r>
              <a:rPr lang="pt-BR" b="0" i="0" dirty="0">
                <a:solidFill>
                  <a:srgbClr val="374151"/>
                </a:solidFill>
                <a:effectLst/>
              </a:rPr>
              <a:t>Em vez de usar a representação "</a:t>
            </a:r>
            <a:r>
              <a:rPr lang="pt-BR" b="0" i="0" dirty="0" err="1">
                <a:solidFill>
                  <a:srgbClr val="374151"/>
                </a:solidFill>
                <a:effectLst/>
              </a:rPr>
              <a:t>one</a:t>
            </a:r>
            <a:r>
              <a:rPr lang="pt-BR" b="0" i="0" dirty="0">
                <a:solidFill>
                  <a:srgbClr val="374151"/>
                </a:solidFill>
                <a:effectLst/>
              </a:rPr>
              <a:t>-hot" para os rótulos, onde um único elemento é 1 (indicando a classe verdadeira) e todos os outros são 0, a entropia cruzada categórica esparsa utiliza inteiros para indicar a classe verdadeira diretamente. </a:t>
            </a:r>
          </a:p>
          <a:p>
            <a:r>
              <a:rPr lang="pt-BR" b="0" i="0" dirty="0">
                <a:solidFill>
                  <a:srgbClr val="374151"/>
                </a:solidFill>
                <a:effectLst/>
              </a:rPr>
              <a:t>Isso economiza recursos de memória, já que apenas um valor inteiro é necessário em vez de um vetor "</a:t>
            </a:r>
            <a:r>
              <a:rPr lang="pt-BR" b="0" i="0" dirty="0" err="1">
                <a:solidFill>
                  <a:srgbClr val="374151"/>
                </a:solidFill>
                <a:effectLst/>
              </a:rPr>
              <a:t>one</a:t>
            </a:r>
            <a:r>
              <a:rPr lang="pt-BR" b="0" i="0" dirty="0">
                <a:solidFill>
                  <a:srgbClr val="374151"/>
                </a:solidFill>
                <a:effectLst/>
              </a:rPr>
              <a:t>-hot".</a:t>
            </a:r>
            <a:endParaRPr lang="pt-BR" dirty="0"/>
          </a:p>
        </p:txBody>
      </p:sp>
    </p:spTree>
    <p:extLst>
      <p:ext uri="{BB962C8B-B14F-4D97-AF65-F5344CB8AC3E}">
        <p14:creationId xmlns:p14="http://schemas.microsoft.com/office/powerpoint/2010/main" val="61060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88088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Regressão com </a:t>
            </a:r>
            <a:r>
              <a:rPr lang="pt-BR" b="1" i="1" dirty="0" err="1"/>
              <a:t>DNNs</a:t>
            </a:r>
            <a:r>
              <a:rPr lang="pt-BR" dirty="0"/>
              <a:t>”.</a:t>
            </a:r>
          </a:p>
          <a:p>
            <a:r>
              <a:rPr lang="pt-BR" dirty="0"/>
              <a:t>Exercício:</a:t>
            </a:r>
          </a:p>
        </p:txBody>
      </p:sp>
    </p:spTree>
    <p:extLst>
      <p:ext uri="{BB962C8B-B14F-4D97-AF65-F5344CB8AC3E}">
        <p14:creationId xmlns:p14="http://schemas.microsoft.com/office/powerpoint/2010/main" val="2918520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 (basicamente função de ativação da camada de saída e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48560" y="1825624"/>
                <a:ext cx="6652942" cy="5032375"/>
              </a:xfrm>
            </p:spPr>
            <p:txBody>
              <a:bodyPr>
                <a:normAutofit fontScale="92500"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48560" y="1825624"/>
                <a:ext cx="6652942" cy="5032375"/>
              </a:xfrm>
              <a:blipFill>
                <a:blip r:embed="rId3"/>
                <a:stretch>
                  <a:fillRect l="-1374" t="-2421" b="-84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pode assumir qualquer valor no intervalo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2608"/>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11447</TotalTime>
  <Words>5770</Words>
  <Application>Microsoft Office PowerPoint</Application>
  <PresentationFormat>Widescreen</PresentationFormat>
  <Paragraphs>539</Paragraphs>
  <Slides>48</Slides>
  <Notes>26</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48</vt:i4>
      </vt:variant>
    </vt:vector>
  </HeadingPairs>
  <TitlesOfParts>
    <vt:vector size="57"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Entropia cruzada categórica</vt:lpstr>
      <vt:lpstr>Entropia cruzada categórica</vt:lpstr>
      <vt:lpstr>Entropia cruzada categórica esparsa</vt:lpstr>
      <vt:lpstr>Apresentação do PowerPoint</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2159</cp:revision>
  <dcterms:created xsi:type="dcterms:W3CDTF">2020-01-20T13:50:05Z</dcterms:created>
  <dcterms:modified xsi:type="dcterms:W3CDTF">2023-08-20T23:13:59Z</dcterms:modified>
</cp:coreProperties>
</file>